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  <p:sldMasterId id="2147483678" r:id="rId10"/>
  </p:sldMasterIdLst>
  <p:notesMasterIdLst>
    <p:notesMasterId r:id="rId18"/>
  </p:notesMasterIdLst>
  <p:sldIdLst>
    <p:sldId id="266" r:id="rId11"/>
    <p:sldId id="265" r:id="rId12"/>
    <p:sldId id="285" r:id="rId13"/>
    <p:sldId id="263" r:id="rId14"/>
    <p:sldId id="262" r:id="rId15"/>
    <p:sldId id="296" r:id="rId16"/>
    <p:sldId id="258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E93"/>
    <a:srgbClr val="36AA54"/>
    <a:srgbClr val="C90F50"/>
    <a:srgbClr val="F7B232"/>
    <a:srgbClr val="E5362A"/>
    <a:srgbClr val="91C155"/>
    <a:srgbClr val="D7EAEA"/>
    <a:srgbClr val="E95F3F"/>
    <a:srgbClr val="EE856C"/>
    <a:srgbClr val="F4B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03716-9EF8-3CDC-57AD-F34656602B39}" v="2" dt="2022-08-30T12:16:30.284"/>
    <p1510:client id="{00DDC2CA-7ED1-30D8-5B38-729A1614B049}" v="6" dt="2022-08-12T06:35:06.366"/>
    <p1510:client id="{10417370-3F3D-DE27-A499-20D458EC1F95}" v="3" dt="2022-08-19T11:50:54.637"/>
    <p1510:client id="{138CD956-9B1B-E12C-67FE-7E9A09C6D53C}" v="1" dt="2022-08-09T13:35:13.284"/>
    <p1510:client id="{20F0E000-8FD7-2CED-755D-AFC31924DD7E}" v="1" dt="2022-08-15T15:54:24.758"/>
    <p1510:client id="{411E554D-AC35-5F59-224C-A27204C19DD9}" v="14" dt="2022-08-30T09:13:04.380"/>
    <p1510:client id="{421D231D-8E47-804F-B7B2-D955C04ED6E5}" v="6" dt="2022-08-09T11:30:40.688"/>
    <p1510:client id="{52DC803D-C334-57D0-682A-DCA9A0473835}" v="24" dt="2022-08-24T08:28:25.312"/>
    <p1510:client id="{63423A92-722A-3687-F3D7-65D73B2F6F46}" v="16" dt="2022-08-09T08:08:27.296"/>
    <p1510:client id="{666CA922-DAD0-4F20-431D-92840B3692EE}" v="16" dt="2022-08-16T15:38:44.720"/>
    <p1510:client id="{6A9158FD-D3CF-C486-7A8F-19B69E136206}" v="9" dt="2022-08-23T15:50:11.218"/>
    <p1510:client id="{6E3A4673-69B5-9016-9B84-0ACEA5BDCD4F}" v="5" dt="2022-08-24T15:51:37.466"/>
    <p1510:client id="{75D7550B-085A-6C2D-6BDA-5336CC211114}" v="4" dt="2022-08-09T14:13:10.220"/>
    <p1510:client id="{7A4EED38-CC87-B01D-973F-32A8B6AAC474}" v="64" dt="2022-08-30T12:31:29.239"/>
    <p1510:client id="{93C8913A-69E5-C9AD-EF14-9B7B57ADD80D}" v="13" dt="2022-08-30T14:54:58.429"/>
    <p1510:client id="{974AA0E3-0C70-D8D1-CD72-2AD11D24B0EF}" v="33" dt="2022-08-19T14:57:35.940"/>
    <p1510:client id="{9CBC8762-312E-250E-D272-A05E5245130B}" v="6" dt="2022-08-23T14:41:10.485"/>
    <p1510:client id="{A7596683-D988-CAF8-17CA-080641578DC0}" v="4" dt="2022-08-29T12:19:59.776"/>
    <p1510:client id="{AB6C1193-6C81-C430-63B1-2067B656E24C}" v="331" dt="2022-08-27T15:21:33.669"/>
    <p1510:client id="{ACE76D8E-07C1-1A3D-28E1-357454E5311C}" v="8" dt="2022-08-24T08:38:03.434"/>
    <p1510:client id="{B79D98B2-41D6-0D5C-7856-F793174D95B0}" v="2" dt="2022-08-24T15:44:51.598"/>
    <p1510:client id="{B91ECD00-7EFE-9B74-2081-050CE5B080CC}" v="11" dt="2022-08-25T08:05:33.377"/>
    <p1510:client id="{C4E06361-6830-A645-1806-73A14523036E}" v="15" dt="2022-08-23T15:26:42.195"/>
    <p1510:client id="{D05EFBB6-8497-A71F-A69E-FD27AA78790E}" v="4" dt="2022-08-23T14:10:48.339"/>
    <p1510:client id="{D333BBFD-BB94-3876-A5B0-47039A2EF346}" v="1" dt="2022-08-09T07:18:16.140"/>
    <p1510:client id="{E547D42B-EE52-BE01-9DAC-11095F3A346D}" v="3" dt="2022-08-23T16:33:34.960"/>
    <p1510:client id="{EA2ED541-03FE-DC6B-C13E-DB56F98297CA}" v="1" dt="2022-08-29T12:33:06.579"/>
    <p1510:client id="{EA6422FA-529F-30AE-3197-356AFC0DABF1}" v="10" dt="2022-08-23T14:16:33.508"/>
    <p1510:client id="{FCE20172-16D3-FDDA-C8E3-A6CA642A136E}" v="1" dt="2022-08-23T14:37:12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607"/>
  </p:normalViewPr>
  <p:slideViewPr>
    <p:cSldViewPr snapToGrid="0">
      <p:cViewPr varScale="1">
        <p:scale>
          <a:sx n="104" d="100"/>
          <a:sy n="10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0" y="250854"/>
            <a:ext cx="2994844" cy="11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5" y="361232"/>
            <a:ext cx="2565015" cy="9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k-P1BEk6hh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s://www.bbc.co.uk/bitesize/articles/zjyy2sg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1.jpeg"/><Relationship Id="rId12" Type="http://schemas.openxmlformats.org/officeDocument/2006/relationships/hyperlink" Target="https://icould.com/stories/helen-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could.com/stories/claire-c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prospects.ac.uk/job-profiles/sport-and-exercise-psychologist" TargetMode="External"/><Relationship Id="rId10" Type="http://schemas.openxmlformats.org/officeDocument/2006/relationships/hyperlink" Target="https://www.bbc.co.uk/bitesize/articles/zmywjsg" TargetMode="External"/><Relationship Id="rId4" Type="http://schemas.openxmlformats.org/officeDocument/2006/relationships/hyperlink" Target="https://icould.com/explore/categories/subject/psychology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www.prospects.ac.uk/job-profiles/clinical-psychologis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s://www.bbc.co.uk/bitesize/articles/zf4fhbk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12" Type="http://schemas.openxmlformats.org/officeDocument/2006/relationships/hyperlink" Target="https://icould.com/stories/lisa-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hyperlink" Target="https://icould.com/stories/theresa-b/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s://icould.com/stories/sarah-s/" TargetMode="External"/><Relationship Id="rId4" Type="http://schemas.openxmlformats.org/officeDocument/2006/relationships/hyperlink" Target="https://icould.com/stories/laura-w-3/" TargetMode="External"/><Relationship Id="rId9" Type="http://schemas.openxmlformats.org/officeDocument/2006/relationships/hyperlink" Target="https://www.stepintothenhs.nhs.uk/careers/psychotherapist" TargetMode="External"/><Relationship Id="rId14" Type="http://schemas.openxmlformats.org/officeDocument/2006/relationships/hyperlink" Target="https://icould.com/explore/categories/subject/psycholog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psychotherapist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clinical-psychologi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estate-agent" TargetMode="External"/><Relationship Id="rId5" Type="http://schemas.openxmlformats.org/officeDocument/2006/relationships/hyperlink" Target="https://nationalcareers.service.gov.uk/job-profiles/sport-and-exercise-psychologist" TargetMode="External"/><Relationship Id="rId10" Type="http://schemas.openxmlformats.org/officeDocument/2006/relationships/hyperlink" Target="https://nationalcareers.service.gov.uk/job-profiles/marketing-manager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nationalcareers.service.gov.uk/job-profiles/human-resources-offic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436148" y="5060667"/>
            <a:ext cx="6209433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 dirty="0">
                <a:solidFill>
                  <a:srgbClr val="525E93"/>
                </a:solidFill>
              </a:rPr>
              <a:t>Where can studying Psychology take you?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A8A6"/>
                </a:solidFill>
              </a:rPr>
              <a:t>Highlighting the relevance of Psychology to future careers and opportunities</a:t>
            </a:r>
            <a:endParaRPr lang="en-GB" sz="1800" dirty="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73" y="4528869"/>
            <a:ext cx="4993319" cy="192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525E93">
              <a:alpha val="50196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13578" y="1650706"/>
            <a:ext cx="522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Why Psychology </a:t>
            </a:r>
            <a:br>
              <a:rPr lang="en-US" sz="3600" b="1" dirty="0">
                <a:solidFill>
                  <a:schemeClr val="bg1"/>
                </a:solidFill>
                <a:cs typeface="Calibri"/>
              </a:rPr>
            </a:br>
            <a:r>
              <a:rPr lang="en-US" sz="3600" b="1" dirty="0">
                <a:solidFill>
                  <a:schemeClr val="bg1"/>
                </a:solidFill>
              </a:rPr>
              <a:t>matters</a:t>
            </a:r>
            <a:endParaRPr lang="en-US" sz="36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</a:t>
            </a:r>
            <a:r>
              <a:rPr lang="en-GB" sz="1600" b="1" dirty="0">
                <a:solidFill>
                  <a:schemeClr val="tx2"/>
                </a:solidFill>
              </a:rPr>
              <a:t>Psychology</a:t>
            </a:r>
            <a:r>
              <a:rPr lang="en-GB" sz="1600" b="1">
                <a:solidFill>
                  <a:schemeClr val="tx2"/>
                </a:solidFill>
              </a:rPr>
              <a:t>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13579" y="3068072"/>
            <a:ext cx="412713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525E93"/>
                </a:solidFill>
              </a:rPr>
              <a:t>Have you ever considered where studying Psychology can take you? </a:t>
            </a:r>
            <a:endParaRPr lang="en-GB" sz="2500" b="1" dirty="0">
              <a:solidFill>
                <a:srgbClr val="525E93"/>
              </a:solidFill>
              <a:cs typeface="Calibri"/>
            </a:endParaRP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Today, we’ll be exploring some of </a:t>
            </a:r>
            <a:br>
              <a:rPr lang="en-GB" sz="2000" dirty="0"/>
            </a:br>
            <a:r>
              <a:rPr lang="en-GB" sz="2000" dirty="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</a:t>
            </a:r>
            <a:r>
              <a:rPr lang="en-GB" sz="1600" b="1" dirty="0">
                <a:solidFill>
                  <a:schemeClr val="tx2"/>
                </a:solidFill>
              </a:rPr>
              <a:t>Psychology </a:t>
            </a:r>
            <a:r>
              <a:rPr lang="en-GB" sz="1600" b="1">
                <a:solidFill>
                  <a:schemeClr val="tx2"/>
                </a:solidFill>
              </a:rPr>
              <a:t>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 dirty="0">
                <a:solidFill>
                  <a:schemeClr val="tx2"/>
                </a:solidFill>
                <a:ea typeface="+mn-lt"/>
                <a:cs typeface="+mn-lt"/>
                <a:hlinkClick r:id="rId4"/>
              </a:rPr>
              <a:t>Why study Psychology</a:t>
            </a:r>
            <a:r>
              <a:rPr lang="en-GB" sz="1100" b="1" dirty="0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GB" sz="1100" b="1" dirty="0">
              <a:solidFill>
                <a:schemeClr val="tx2"/>
              </a:solidFill>
              <a:ea typeface="+mn-lt"/>
              <a:cs typeface="+mn-lt"/>
              <a:hlinkClick r:id="rId4"/>
            </a:endParaRPr>
          </a:p>
          <a:p>
            <a:pPr algn="ctr"/>
            <a:r>
              <a:rPr lang="en-GB" sz="1100" b="1" dirty="0">
                <a:solidFill>
                  <a:schemeClr val="tx2"/>
                </a:solidFill>
                <a:ea typeface="+mn-lt"/>
                <a:cs typeface="+mn-lt"/>
              </a:rPr>
              <a:t>SFU Faculty of Arts &amp; Social Sciences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 - YouTube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525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323" y="2275677"/>
            <a:ext cx="2705100" cy="2306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226492" y="1792773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226491" y="3286932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525E93"/>
                </a:solidFill>
              </a:rPr>
              <a:t>Here are some example roles and careers linked to</a:t>
            </a:r>
            <a:endParaRPr lang="en-GB" sz="2500" b="1" u="sng" dirty="0">
              <a:solidFill>
                <a:srgbClr val="525E93"/>
              </a:solidFill>
            </a:endParaRPr>
          </a:p>
          <a:p>
            <a:endParaRPr lang="en-GB" sz="2400" b="1" dirty="0">
              <a:solidFill>
                <a:srgbClr val="525E93"/>
              </a:solidFill>
            </a:endParaRPr>
          </a:p>
          <a:p>
            <a:r>
              <a:rPr lang="en-GB" sz="2000" b="1" u="sng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Psychology</a:t>
            </a:r>
            <a:endParaRPr lang="en-GB" sz="2000" b="1" u="sng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525E93"/>
                </a:solidFill>
              </a:rPr>
              <a:t>Sports Psychologist</a:t>
            </a:r>
            <a:endParaRPr lang="en-US">
              <a:solidFill>
                <a:srgbClr val="525E9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9130817" y="1790387"/>
            <a:ext cx="21754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r>
              <a:rPr lang="en-GB" dirty="0">
                <a:solidFill>
                  <a:schemeClr val="accent2"/>
                </a:solidFill>
              </a:rPr>
              <a:t> </a:t>
            </a:r>
            <a:endParaRPr lang="en-US">
              <a:solidFill>
                <a:schemeClr val="accent2"/>
              </a:solidFill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37452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525E93"/>
                </a:solidFill>
              </a:rPr>
              <a:t>Clinical Psychologist</a:t>
            </a:r>
            <a:endParaRPr lang="en-GB" sz="2400">
              <a:solidFill>
                <a:srgbClr val="525E93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580945" y="5761196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r="16684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6" b="16616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r="12782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525E93"/>
                </a:solidFill>
              </a:rPr>
              <a:t>Estate Agent</a:t>
            </a:r>
            <a:endParaRPr lang="en-GB">
              <a:solidFill>
                <a:srgbClr val="525E93"/>
              </a:solidFill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8201127" y="1424850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156" y="5259230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713404" y="403493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EC188-BB98-5605-3CB4-089FB0C6B2C1}"/>
              </a:ext>
            </a:extLst>
          </p:cNvPr>
          <p:cNvSpPr/>
          <p:nvPr/>
        </p:nvSpPr>
        <p:spPr>
          <a:xfrm>
            <a:off x="9713403" y="3615819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DB3A2D-6629-C329-12F9-0F130723B553}"/>
              </a:ext>
            </a:extLst>
          </p:cNvPr>
          <p:cNvSpPr/>
          <p:nvPr/>
        </p:nvSpPr>
        <p:spPr>
          <a:xfrm>
            <a:off x="8052293" y="6139648"/>
            <a:ext cx="217540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r>
              <a:rPr lang="en-GB" dirty="0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FD8B710-3E47-B543-A97F-5B5F355CA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6" b="18696"/>
          <a:stretch/>
        </p:blipFill>
        <p:spPr>
          <a:xfrm>
            <a:off x="4822432" y="-1"/>
            <a:ext cx="2705100" cy="1444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644216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525E93"/>
                </a:solidFill>
                <a:cs typeface="Calibri"/>
              </a:rPr>
              <a:t>Psychotherapist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7297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525E93"/>
                </a:solidFill>
              </a:rPr>
              <a:t>Marketing</a:t>
            </a:r>
            <a:r>
              <a:rPr lang="en-GB" sz="2400">
                <a:solidFill>
                  <a:srgbClr val="525E93"/>
                </a:solidFill>
              </a:rPr>
              <a:t> Manager</a:t>
            </a:r>
            <a:endParaRPr lang="en-US">
              <a:solidFill>
                <a:srgbClr val="525E9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89565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525E93"/>
                </a:solidFill>
              </a:rPr>
              <a:t>Human Resources Manager</a:t>
            </a:r>
            <a:endParaRPr lang="en-US">
              <a:solidFill>
                <a:srgbClr val="525E9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17812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r="16759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932" y="1550296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D753C0-7B3A-BE4F-8239-875026303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b="6862"/>
          <a:stretch/>
        </p:blipFill>
        <p:spPr>
          <a:xfrm>
            <a:off x="3531514" y="4867925"/>
            <a:ext cx="2705100" cy="199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r="16567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322727" y="2043951"/>
            <a:ext cx="161326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50344" y="5825929"/>
            <a:ext cx="182742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cs typeface="Calibri" panose="020F0502020204030204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44DAC-EA7E-432F-2712-C75C19071512}"/>
              </a:ext>
            </a:extLst>
          </p:cNvPr>
          <p:cNvSpPr txBox="1"/>
          <p:nvPr/>
        </p:nvSpPr>
        <p:spPr>
          <a:xfrm>
            <a:off x="9836977" y="2415053"/>
            <a:ext cx="17812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cs typeface="Calibri" panose="020F0502020204030204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3815F1-7C89-E6F8-41B3-D10F73D50B8D}"/>
              </a:ext>
            </a:extLst>
          </p:cNvPr>
          <p:cNvSpPr txBox="1"/>
          <p:nvPr/>
        </p:nvSpPr>
        <p:spPr>
          <a:xfrm>
            <a:off x="8031623" y="3739761"/>
            <a:ext cx="178125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cs typeface="Calibri" panose="020F0502020204030204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8BD378-47CA-F342-82FA-7D76691DB7E5}"/>
              </a:ext>
            </a:extLst>
          </p:cNvPr>
          <p:cNvSpPr/>
          <p:nvPr/>
        </p:nvSpPr>
        <p:spPr>
          <a:xfrm>
            <a:off x="9350343" y="5462513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  <a:cs typeface="Calibri" panose="020F0502020204030204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D8871-F9F0-96E4-4C8F-5C69677DE8F7}"/>
              </a:ext>
            </a:extLst>
          </p:cNvPr>
          <p:cNvSpPr txBox="1"/>
          <p:nvPr/>
        </p:nvSpPr>
        <p:spPr>
          <a:xfrm>
            <a:off x="226492" y="1792773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67B32-E6DB-ADFC-F7D4-943E714B5805}"/>
              </a:ext>
            </a:extLst>
          </p:cNvPr>
          <p:cNvSpPr txBox="1"/>
          <p:nvPr/>
        </p:nvSpPr>
        <p:spPr>
          <a:xfrm>
            <a:off x="226491" y="3286932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525E93"/>
                </a:solidFill>
              </a:rPr>
              <a:t>Here are some example roles and careers linked to</a:t>
            </a:r>
            <a:endParaRPr lang="en-GB" sz="2500" b="1" u="sng" dirty="0">
              <a:solidFill>
                <a:srgbClr val="525E93"/>
              </a:solidFill>
            </a:endParaRPr>
          </a:p>
          <a:p>
            <a:endParaRPr lang="en-GB" sz="2400" b="1" dirty="0">
              <a:solidFill>
                <a:srgbClr val="525E93"/>
              </a:solidFill>
            </a:endParaRPr>
          </a:p>
          <a:p>
            <a:r>
              <a:rPr lang="en-GB" sz="2000" b="1" u="sng" dirty="0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Psychology</a:t>
            </a:r>
            <a:endParaRPr lang="en-GB" sz="2000" b="1" u="sng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947757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525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Explore careers using </a:t>
            </a:r>
            <a:r>
              <a:rPr lang="en-GB" sz="2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 dirty="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Includes:</a:t>
            </a:r>
            <a:endParaRPr lang="en-GB" b="1" dirty="0">
              <a:solidFill>
                <a:schemeClr val="bg2"/>
              </a:solidFill>
              <a:cs typeface="Calibri"/>
            </a:endParaRPr>
          </a:p>
          <a:p>
            <a:r>
              <a:rPr lang="en-GB" sz="800" dirty="0">
                <a:solidFill>
                  <a:schemeClr val="bg2"/>
                </a:solidFill>
              </a:rPr>
              <a:t>  </a:t>
            </a:r>
            <a:endParaRPr lang="en-GB" sz="800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Average salary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Typical hours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Work patterns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Pathways/How to become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Essential Skills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Daily tasks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701" y="2407528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7798" y="3622547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Research Ideas: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endParaRPr lang="en-GB" sz="800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 and Exercise Psychologist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Estate Agent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Psychologist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Psychotherapist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 Resources Manager</a:t>
            </a:r>
            <a:endParaRPr lang="en-GB" dirty="0">
              <a:solidFill>
                <a:schemeClr val="bg2"/>
              </a:solidFill>
              <a:cs typeface="Calibri"/>
            </a:endParaRPr>
          </a:p>
          <a:p>
            <a:r>
              <a:rPr lang="en-GB" dirty="0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Manager</a:t>
            </a:r>
            <a:endParaRPr lang="en-GB" dirty="0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  <a:endParaRPr lang="en-GB" sz="1200" b="1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77FFD4FE-C367-B66E-9CB8-7C0443F23D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r="3139" b="65689"/>
          <a:stretch/>
        </p:blipFill>
        <p:spPr>
          <a:xfrm>
            <a:off x="0" y="4356366"/>
            <a:ext cx="12192000" cy="2501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n4290a1dd8ff44f2879166c2b78ea0d9 xmlns="a6d796ba-87e0-471c-81e6-24e32029e591">
      <Terms xmlns="http://schemas.microsoft.com/office/infopath/2007/PartnerControls"/>
    </n4290a1dd8ff44f2879166c2b78ea0d9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330508EED1774E83FAD29B4E5B1988" ma:contentTypeVersion="15" ma:contentTypeDescription="Create a new document." ma:contentTypeScope="" ma:versionID="e3ed98a44eb6d45a9d297030ed663a7f">
  <xsd:schema xmlns:xsd="http://www.w3.org/2001/XMLSchema" xmlns:xs="http://www.w3.org/2001/XMLSchema" xmlns:p="http://schemas.microsoft.com/office/2006/metadata/properties" xmlns:ns2="a6d796ba-87e0-471c-81e6-24e32029e591" xmlns:ns3="75ca23ed-fdba-4544-8426-dc162b381dbf" targetNamespace="http://schemas.microsoft.com/office/2006/metadata/properties" ma:root="true" ma:fieldsID="2c6f531af8281732a2da1c41b62af80d" ns2:_="" ns3:_="">
    <xsd:import namespace="a6d796ba-87e0-471c-81e6-24e32029e591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n4290a1dd8ff44f2879166c2b78ea0d9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796ba-87e0-471c-81e6-24e32029e591" elementFormDefault="qualified">
    <xsd:import namespace="http://schemas.microsoft.com/office/2006/documentManagement/types"/>
    <xsd:import namespace="http://schemas.microsoft.com/office/infopath/2007/PartnerControls"/>
    <xsd:element name="n4290a1dd8ff44f2879166c2b78ea0d9" ma:index="9" nillable="true" ma:taxonomy="true" ma:internalName="n4290a1dd8ff44f2879166c2b78ea0d9" ma:taxonomyFieldName="Document_x0020_Type" ma:displayName="Document Type" ma:default="" ma:fieldId="{74290a1d-d8ff-44f2-8791-66c2b78ea0d9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64f1724-f6c2-41e0-8cf8-d9c1bee390ee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http://schemas.microsoft.com/office/2006/documentManagement/types"/>
    <ds:schemaRef ds:uri="75ca23ed-fdba-4544-8426-dc162b381dbf"/>
    <ds:schemaRef ds:uri="http://www.w3.org/XML/1998/namespace"/>
    <ds:schemaRef ds:uri="http://purl.org/dc/elements/1.1/"/>
    <ds:schemaRef ds:uri="0b7998e6-b82a-4691-8b94-178a4ba284ea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a6d796ba-87e0-471c-81e6-24e32029e591"/>
  </ds:schemaRefs>
</ds:datastoreItem>
</file>

<file path=customXml/itemProps2.xml><?xml version="1.0" encoding="utf-8"?>
<ds:datastoreItem xmlns:ds="http://schemas.openxmlformats.org/officeDocument/2006/customXml" ds:itemID="{37E4922F-2030-426E-93C5-CD8C0B23E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796ba-87e0-471c-81e6-24e32029e591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563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No breakout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309</cp:revision>
  <dcterms:created xsi:type="dcterms:W3CDTF">2022-04-04T12:54:06Z</dcterms:created>
  <dcterms:modified xsi:type="dcterms:W3CDTF">2025-03-27T12:57:09Z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