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333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F65"/>
    <a:srgbClr val="36AA54"/>
    <a:srgbClr val="12ADDB"/>
    <a:srgbClr val="F7B232"/>
    <a:srgbClr val="006A94"/>
    <a:srgbClr val="595957"/>
    <a:srgbClr val="E8B462"/>
    <a:srgbClr val="525E93"/>
    <a:srgbClr val="91C155"/>
    <a:srgbClr val="D7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1081F-E9BE-4F4B-9692-4659E34BD265}" v="1" dt="2022-10-28T12:31:29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1" autoAdjust="0"/>
    <p:restoredTop sz="93239"/>
  </p:normalViewPr>
  <p:slideViewPr>
    <p:cSldViewPr snapToGrid="0">
      <p:cViewPr varScale="1">
        <p:scale>
          <a:sx n="102" d="100"/>
          <a:sy n="102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24" y="234226"/>
            <a:ext cx="3080996" cy="11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mrGzzbOgdJ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hyperlink" Target="https://www.bbc.co.uk/bitesize/articles/zv88rj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11" Type="http://schemas.openxmlformats.org/officeDocument/2006/relationships/hyperlink" Target="https://www.bbc.co.uk/bitesize/articles/z46p8xs" TargetMode="External"/><Relationship Id="rId5" Type="http://schemas.openxmlformats.org/officeDocument/2006/relationships/hyperlink" Target="https://www.bbc.co.uk/bitesize/articles/zr3xwty" TargetMode="External"/><Relationship Id="rId10" Type="http://schemas.openxmlformats.org/officeDocument/2006/relationships/hyperlink" Target="https://www.bbc.co.uk/bitesize/articles/zvvft39" TargetMode="External"/><Relationship Id="rId4" Type="http://schemas.openxmlformats.org/officeDocument/2006/relationships/hyperlink" Target="https://www.bbc.co.uk/bitesize/tags/z4ychbk/jobs-that-use-media-studies/1" TargetMode="External"/><Relationship Id="rId9" Type="http://schemas.openxmlformats.org/officeDocument/2006/relationships/hyperlink" Target="https://icould.com/stories/gabby-loga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jrx92p" TargetMode="External"/><Relationship Id="rId13" Type="http://schemas.openxmlformats.org/officeDocument/2006/relationships/hyperlink" Target="https://www.bbc.co.uk/bitesize/articles/zd778xs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prospects.ac.uk/careers-advice/what-can-i-do-with-my-degree/media-studies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bbc.co.uk/bitesize/tags/z4ychbk/jobs-that-use-media-studies/1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www.bbc.co.uk/bitesize/articles/znh7y9q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s://www.bbc.co.uk/bitesize/articles/zbjpwty" TargetMode="External"/><Relationship Id="rId10" Type="http://schemas.openxmlformats.org/officeDocument/2006/relationships/hyperlink" Target="https://www.bbc.co.uk/bitesize/articles/zfpjkmn" TargetMode="External"/><Relationship Id="rId4" Type="http://schemas.openxmlformats.org/officeDocument/2006/relationships/hyperlink" Target="https://www.bbc.co.uk/bitesize/articles/z77bmfr" TargetMode="External"/><Relationship Id="rId9" Type="http://schemas.openxmlformats.org/officeDocument/2006/relationships/hyperlink" Target="https://www.bbc.co.uk/bitesize/articles/zr7b6v4" TargetMode="External"/><Relationship Id="rId14" Type="http://schemas.openxmlformats.org/officeDocument/2006/relationships/hyperlink" Target="https://www.bbc.co.uk/bitesize/articles/z4bvpg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marketing-executive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social-media-manag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media-researcher" TargetMode="External"/><Relationship Id="rId5" Type="http://schemas.openxmlformats.org/officeDocument/2006/relationships/hyperlink" Target="https://nationalcareers.service.gov.uk/job-profiles/broadcast-journalist" TargetMode="External"/><Relationship Id="rId10" Type="http://schemas.openxmlformats.org/officeDocument/2006/relationships/hyperlink" Target="https://nationalcareers.service.gov.uk/job-profiles/tv-presenter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public-relations-offic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60942" y="5112328"/>
            <a:ext cx="6507521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EC5F65"/>
                </a:solidFill>
              </a:rPr>
              <a:t>Where can studying Media Studies take you?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A8A6"/>
                </a:solidFill>
              </a:rPr>
              <a:t>Highlighting the relevance of Media Studies to future careers and opportunities</a:t>
            </a:r>
            <a:endParaRPr lang="en-GB" sz="1800" dirty="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EC5F65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-3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00662" y="1766943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 Media </a:t>
            </a:r>
            <a:br>
              <a:rPr lang="en-US" sz="3600" b="1" dirty="0">
                <a:solidFill>
                  <a:schemeClr val="bg1"/>
                </a:solidFill>
                <a:cs typeface="Calibri"/>
              </a:rPr>
            </a:br>
            <a:r>
              <a:rPr lang="en-US" sz="3600" b="1" dirty="0">
                <a:solidFill>
                  <a:schemeClr val="bg1"/>
                </a:solidFill>
              </a:rPr>
              <a:t>Studies matters</a:t>
            </a:r>
            <a:endParaRPr lang="en-US" sz="3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What careers can you think of that use Media Studies?</a:t>
            </a:r>
            <a:endParaRPr lang="en-GB" sz="16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00663" y="3165546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C5F65"/>
                </a:solidFill>
              </a:rPr>
              <a:t>Have you ever considered where studying Media Studies can take you? </a:t>
            </a:r>
          </a:p>
          <a:p>
            <a:endParaRPr lang="en-GB" sz="2400" b="1" dirty="0">
              <a:solidFill>
                <a:srgbClr val="EC5F65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Today, we’ll be exploring some of </a:t>
            </a:r>
            <a:br>
              <a:rPr lang="en-GB" sz="2000" dirty="0"/>
            </a:br>
            <a:r>
              <a:rPr lang="en-GB" sz="2000" dirty="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Why is Media Studies an 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>
                <a:solidFill>
                  <a:schemeClr val="tx2"/>
                </a:solidFill>
              </a:rPr>
              <a:t>important subject?</a:t>
            </a:r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  <a:hlinkClick r:id="rId4"/>
              </a:rPr>
              <a:t>Media</a:t>
            </a:r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Studies - why everyone should study it</a:t>
            </a:r>
          </a:p>
          <a:p>
            <a:pPr algn="ctr"/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</a:rPr>
              <a:t>The Media </a:t>
            </a:r>
            <a:r>
              <a:rPr lang="en-GB" sz="1100" b="1" dirty="0" err="1">
                <a:solidFill>
                  <a:schemeClr val="tx2"/>
                </a:solidFill>
                <a:ea typeface="+mn-lt"/>
                <a:cs typeface="+mn-lt"/>
              </a:rPr>
              <a:t>insidert</a:t>
            </a:r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</a:rPr>
              <a:t> - YouTube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What pathways can you take with this subject?</a:t>
            </a:r>
            <a:endParaRPr lang="en-GB" sz="1600" b="1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96653" y="184332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96652" y="3205655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C5F65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EC5F65"/>
              </a:solidFill>
              <a:cs typeface="Calibri"/>
            </a:endParaRPr>
          </a:p>
          <a:p>
            <a:endParaRPr lang="en-GB" sz="2400" b="1" dirty="0">
              <a:solidFill>
                <a:srgbClr val="EC5F65"/>
              </a:solidFill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Studies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EC5F65"/>
                </a:solidFill>
              </a:rPr>
              <a:t>Broadcast Journalist</a:t>
            </a:r>
            <a:endParaRPr lang="en-US" dirty="0">
              <a:solidFill>
                <a:srgbClr val="EC5F6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9266119" y="2146496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 dirty="0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EC5F65"/>
                </a:solidFill>
              </a:rPr>
              <a:t>Media Assistant/Manager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8" b="12568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r="22142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240" y="3176778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EC5F65"/>
                </a:solidFill>
              </a:rPr>
              <a:t>Media Researcher</a:t>
            </a:r>
            <a:endParaRPr lang="en-GB" sz="2400" dirty="0">
              <a:solidFill>
                <a:srgbClr val="EC5F65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8052685" y="1770299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701681" y="3683238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3226D-120B-2884-7235-65298AA6E6E0}"/>
              </a:ext>
            </a:extLst>
          </p:cNvPr>
          <p:cNvSpPr/>
          <p:nvPr/>
        </p:nvSpPr>
        <p:spPr>
          <a:xfrm>
            <a:off x="7520122" y="1395008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41AB6-F4F8-7BFB-9494-873EA245B74E}"/>
              </a:ext>
            </a:extLst>
          </p:cNvPr>
          <p:cNvSpPr/>
          <p:nvPr/>
        </p:nvSpPr>
        <p:spPr>
          <a:xfrm>
            <a:off x="7579499" y="564525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226779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AF25403-6A85-9C9D-9E74-CDE9D96296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4172" y="-623209"/>
            <a:ext cx="2735422" cy="25689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9FE208-4447-7720-B74F-9F3C32381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9821" y="4591032"/>
            <a:ext cx="2735422" cy="25689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211706" y="126321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EC5F65"/>
                </a:solidFill>
                <a:cs typeface="Calibri"/>
              </a:rPr>
              <a:t>Marketing Executive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7258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EC5F65"/>
                </a:solidFill>
              </a:rPr>
              <a:t>Radio/TV Presenter</a:t>
            </a:r>
            <a:endParaRPr lang="en-GB" sz="2400" dirty="0">
              <a:solidFill>
                <a:srgbClr val="EC5F65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EC5F65"/>
                </a:solidFill>
              </a:rPr>
              <a:t>Public Relations Officer</a:t>
            </a:r>
            <a:endParaRPr lang="en-US" dirty="0">
              <a:solidFill>
                <a:srgbClr val="EC5F6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77664" y="3418149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 b="16790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9748" y="1159270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r="12511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209198" y="2002304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75D1E3-2B4D-CC6D-A435-61190CB37C9E}"/>
              </a:ext>
            </a:extLst>
          </p:cNvPr>
          <p:cNvSpPr/>
          <p:nvPr/>
        </p:nvSpPr>
        <p:spPr>
          <a:xfrm>
            <a:off x="9209198" y="2373277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93FBB-7BCA-6684-3D8D-043F3EA7355D}"/>
              </a:ext>
            </a:extLst>
          </p:cNvPr>
          <p:cNvSpPr/>
          <p:nvPr/>
        </p:nvSpPr>
        <p:spPr>
          <a:xfrm>
            <a:off x="9209197" y="1641356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CCB82-388E-7135-F06A-12755C827535}"/>
              </a:ext>
            </a:extLst>
          </p:cNvPr>
          <p:cNvSpPr txBox="1"/>
          <p:nvPr/>
        </p:nvSpPr>
        <p:spPr>
          <a:xfrm>
            <a:off x="8640452" y="3749017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9B4F0-F219-F852-64D0-C1B6FA64B944}"/>
              </a:ext>
            </a:extLst>
          </p:cNvPr>
          <p:cNvSpPr txBox="1"/>
          <p:nvPr/>
        </p:nvSpPr>
        <p:spPr>
          <a:xfrm>
            <a:off x="9923821" y="4119991"/>
            <a:ext cx="212250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US" dirty="0">
              <a:solidFill>
                <a:schemeClr val="tx2"/>
              </a:solid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BA497-B154-986D-4A68-28C56C336CD5}"/>
              </a:ext>
            </a:extLst>
          </p:cNvPr>
          <p:cNvSpPr txBox="1"/>
          <p:nvPr/>
        </p:nvSpPr>
        <p:spPr>
          <a:xfrm>
            <a:off x="9362346" y="5463517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05CE5-E5CB-A9BF-FA4E-C6E2361E569B}"/>
              </a:ext>
            </a:extLst>
          </p:cNvPr>
          <p:cNvSpPr txBox="1"/>
          <p:nvPr/>
        </p:nvSpPr>
        <p:spPr>
          <a:xfrm>
            <a:off x="9382399" y="5874595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60438E-59A4-FAD9-557D-5CC72EC2BCEA}"/>
              </a:ext>
            </a:extLst>
          </p:cNvPr>
          <p:cNvSpPr txBox="1"/>
          <p:nvPr/>
        </p:nvSpPr>
        <p:spPr>
          <a:xfrm>
            <a:off x="9382399" y="6285675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F0BF2-E09F-9AC8-9E3B-2CC01A71D247}"/>
              </a:ext>
            </a:extLst>
          </p:cNvPr>
          <p:cNvSpPr txBox="1"/>
          <p:nvPr/>
        </p:nvSpPr>
        <p:spPr>
          <a:xfrm>
            <a:off x="196653" y="184332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AEA4E-A9E4-2B43-4B8B-01FCE4594B33}"/>
              </a:ext>
            </a:extLst>
          </p:cNvPr>
          <p:cNvSpPr txBox="1"/>
          <p:nvPr/>
        </p:nvSpPr>
        <p:spPr>
          <a:xfrm>
            <a:off x="196652" y="3205655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C5F65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EC5F65"/>
              </a:solidFill>
              <a:cs typeface="Calibri"/>
            </a:endParaRPr>
          </a:p>
          <a:p>
            <a:endParaRPr lang="en-GB" sz="2400" b="1" dirty="0">
              <a:solidFill>
                <a:srgbClr val="EC5F65"/>
              </a:solidFill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Studies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02841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C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Explore careers using </a:t>
            </a:r>
            <a:r>
              <a:rPr lang="en-GB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 dirty="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29405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Includes: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sz="800" dirty="0">
                <a:solidFill>
                  <a:schemeClr val="bg2"/>
                </a:solidFill>
              </a:rPr>
              <a:t>  </a:t>
            </a:r>
            <a:endParaRPr lang="en-GB" sz="800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Average salary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Typical hours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Work patterns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Pathways/How to become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Essential Skills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Daily tasks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399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52883" y="3727581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Research Ideas:</a:t>
            </a:r>
            <a:endParaRPr lang="en-GB" b="1" dirty="0">
              <a:solidFill>
                <a:schemeClr val="bg2"/>
              </a:solidFill>
              <a:cs typeface="Calibri"/>
            </a:endParaRPr>
          </a:p>
          <a:p>
            <a:endParaRPr lang="en-GB" sz="800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 Journalist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Researcher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Assistant/Manager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Executive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Relations Officer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 Presenter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31649AA4-FD8F-734F-FDA0-DC4B8B4407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http://www.w3.org/XML/1998/namespace"/>
    <ds:schemaRef ds:uri="75ca23ed-fdba-4544-8426-dc162b381dbf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b7998e6-b82a-4691-8b94-178a4ba284ea"/>
    <ds:schemaRef ds:uri="http://purl.org/dc/dcmitype/"/>
    <ds:schemaRef ds:uri="http://purl.org/dc/terms/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9A332E80-6360-48D3-83FD-C103533BF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592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318</cp:revision>
  <dcterms:created xsi:type="dcterms:W3CDTF">2022-04-04T12:54:06Z</dcterms:created>
  <dcterms:modified xsi:type="dcterms:W3CDTF">2025-03-27T12:49:09Z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