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E93"/>
    <a:srgbClr val="91C155"/>
    <a:srgbClr val="C90F50"/>
    <a:srgbClr val="E5362A"/>
    <a:srgbClr val="D7EAEA"/>
    <a:srgbClr val="E95F3F"/>
    <a:srgbClr val="EE856C"/>
    <a:srgbClr val="F4B2A2"/>
    <a:srgbClr val="F0927C"/>
    <a:srgbClr val="73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35EDE-DCAA-5275-E2BC-49C3219011AE}" v="11" dt="2022-08-30T15:23:40.346"/>
    <p1510:client id="{08F9C756-7A88-40C6-54F1-BBE0C60CE68D}" v="75" dt="2022-08-30T12:24:59.280"/>
    <p1510:client id="{0A63C770-D3BC-85F3-580A-9EF275A692A7}" v="3" dt="2022-08-23T16:32:19.553"/>
    <p1510:client id="{0B3D53EE-39EF-4F3D-69D6-C60EA468E920}" v="8" dt="2022-08-24T15:48:53.770"/>
    <p1510:client id="{0B499D8E-A0EF-DD4D-AB2F-DD22E3A3A46E}" v="6" dt="2022-08-09T12:44:03.354"/>
    <p1510:client id="{0D2C0835-8AE5-0DB8-DBE6-CB71DC87EFF7}" v="8" dt="2022-08-23T15:51:01.990"/>
    <p1510:client id="{18CBD1E4-A0FE-6917-AF44-BFD3E831DE32}" v="1" dt="2022-08-23T14:36:56.918"/>
    <p1510:client id="{26098C6D-AFB4-91EB-83A7-72F85F1AD12D}" v="12" dt="2022-08-16T15:41:49.032"/>
    <p1510:client id="{424003F4-D6FA-6A8C-56E2-1AE9BA9C8FC4}" v="20" dt="2022-08-19T14:59:17.175"/>
    <p1510:client id="{4E027DB2-162F-2CAC-1922-FA0AB99ED4A2}" v="24" dt="2022-08-23T15:30:42.456"/>
    <p1510:client id="{58974638-EBE8-0DFA-62E6-98E5764F81AA}" v="10" dt="2022-08-23T14:39:51.974"/>
    <p1510:client id="{5A50E5D5-5C5F-EA0E-E6B4-773BCE93DA81}" v="1" dt="2022-08-09T07:19:19.327"/>
    <p1510:client id="{5B2FA29D-47E8-9DC2-8DAF-23B73476A285}" v="4" dt="2022-08-29T12:20:55.189"/>
    <p1510:client id="{6D3BB9CC-3309-EB32-8F94-7332A6BB7E76}" v="1" dt="2022-08-29T12:33:40.610"/>
    <p1510:client id="{83D35E32-ED13-8EEF-07FF-43C46BEEBDFE}" v="2" dt="2022-08-30T12:19:03.036"/>
    <p1510:client id="{8F218F03-4D01-4770-AA0D-53E5DBFABC7F}" v="5" dt="2022-08-30T13:17:24.750"/>
    <p1510:client id="{9428B7FC-49FB-71BE-02A7-41CD8D5F9222}" v="24" dt="2022-08-24T08:31:11.819"/>
    <p1510:client id="{9D524C5B-9DEB-416C-C039-BE85E540CF88}" v="12" dt="2022-08-25T08:07:23.169"/>
    <p1510:client id="{B69799AD-4797-24F7-50BB-D67538A2FE61}" v="3" dt="2022-08-19T11:51:23.320"/>
    <p1510:client id="{B6CAF028-F50D-985C-6FF3-CDAD85DBF903}" v="352" dt="2022-08-27T16:17:10.111"/>
    <p1510:client id="{BDD48139-AA2F-9E77-6503-098A01B3ECE9}" v="6" dt="2022-08-12T06:34:32.337"/>
    <p1510:client id="{C57F18B5-0C32-B3E9-9BC4-DB246FA32F1C}" v="10" dt="2022-08-30T09:13:54.026"/>
    <p1510:client id="{C7D82FA3-BF9D-8DCB-33B2-C7A593609388}" v="8" dt="2022-08-24T08:36:57.838"/>
    <p1510:client id="{DF711E8F-1F56-B1DA-C675-A0E0FB0601E5}" v="17" dt="2022-08-09T08:13:04.179"/>
    <p1510:client id="{ECE732FA-ACE0-A59C-7D3A-01A0596CB183}" v="4" dt="2022-08-23T14:11:05.019"/>
    <p1510:client id="{EDD0DE75-1AEF-EC64-AFBC-F77C89954C7B}" v="4" dt="2022-08-09T14:14:12.274"/>
    <p1510:client id="{EF91D255-183C-AA2E-F0BE-B6658C83A01B}" v="1" dt="2022-08-09T13:36:50.427"/>
    <p1510:client id="{F85C7323-17AA-AABF-7BEC-A34A34D3CFE9}" v="16" dt="2022-08-23T14:15:07.152"/>
    <p1510:client id="{F9AC639D-A1F5-A3E9-06FA-90BE48EF4AC8}" v="1" dt="2022-08-15T15:55:01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0"/>
    <p:restoredTop sz="94699"/>
  </p:normalViewPr>
  <p:slideViewPr>
    <p:cSldViewPr snapToGrid="0">
      <p:cViewPr varScale="1">
        <p:scale>
          <a:sx n="104" d="100"/>
          <a:sy n="104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0" y="250854"/>
            <a:ext cx="2994844" cy="11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xPXezx_pye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bbc.co.uk/bitesize/articles/zm8rhbk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www.bbc.co.uk/bitesize/articles/zb3gm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could.com/stories/bobbie-q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icould.com/stories/dr-antoine-j-rogers/" TargetMode="External"/><Relationship Id="rId10" Type="http://schemas.openxmlformats.org/officeDocument/2006/relationships/hyperlink" Target="https://icould.com/stories/adrian-w/" TargetMode="External"/><Relationship Id="rId4" Type="http://schemas.openxmlformats.org/officeDocument/2006/relationships/hyperlink" Target="https://icould.com/explore/categories/subject/sociology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s://www.bbc.co.uk/bitesize/articles/z46p8xs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hyperlink" Target="https://www.bbc.co.uk/bitesize/articles/zmdct3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hyperlink" Target="https://icould.com/stories/david-whitton/" TargetMode="External"/><Relationship Id="rId5" Type="http://schemas.openxmlformats.org/officeDocument/2006/relationships/image" Target="../media/image14.jpeg"/><Relationship Id="rId15" Type="http://schemas.openxmlformats.org/officeDocument/2006/relationships/hyperlink" Target="https://icould.com/explore/categories/subject/sociology" TargetMode="External"/><Relationship Id="rId10" Type="http://schemas.openxmlformats.org/officeDocument/2006/relationships/hyperlink" Target="https://www.prospects.ac.uk/job-profiles/newspaper-journalist" TargetMode="External"/><Relationship Id="rId4" Type="http://schemas.openxmlformats.org/officeDocument/2006/relationships/hyperlink" Target="https://www.bbc.co.uk/bitesize/articles/zvkqrj6" TargetMode="External"/><Relationship Id="rId9" Type="http://schemas.openxmlformats.org/officeDocument/2006/relationships/hyperlink" Target="https://icould.com/stories/aileen-c/" TargetMode="External"/><Relationship Id="rId14" Type="http://schemas.openxmlformats.org/officeDocument/2006/relationships/hyperlink" Target="https://www.bbc.co.uk/bitesize/articles/zrsqf4j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mp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family-support-work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police-officer" TargetMode="External"/><Relationship Id="rId5" Type="http://schemas.openxmlformats.org/officeDocument/2006/relationships/hyperlink" Target="https://nationalcareers.service.gov.uk/job-profiles/higher-education-lecturer" TargetMode="External"/><Relationship Id="rId10" Type="http://schemas.openxmlformats.org/officeDocument/2006/relationships/hyperlink" Target="https://nationalcareers.service.gov.uk/job-profiles/newspaper-journalist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coron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97402" y="5060667"/>
            <a:ext cx="6209433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solidFill>
                  <a:srgbClr val="525E93"/>
                </a:solidFill>
              </a:rPr>
              <a:t>Where can studying Sociology take you?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A8A6"/>
                </a:solidFill>
              </a:rPr>
              <a:t>Highlighting the relevance of Sociology to future careers and opportunities</a:t>
            </a:r>
            <a:endParaRPr lang="en-GB" sz="1800" dirty="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73" y="4528869"/>
            <a:ext cx="4993319" cy="192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525E93">
              <a:alpha val="50196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13578" y="1650706"/>
            <a:ext cx="415691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Why Sociology matters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</a:t>
            </a:r>
            <a:r>
              <a:rPr lang="en-GB" sz="1600" b="1" dirty="0">
                <a:solidFill>
                  <a:schemeClr val="tx2"/>
                </a:solidFill>
              </a:rPr>
              <a:t>Sociology</a:t>
            </a:r>
            <a:r>
              <a:rPr lang="en-GB" sz="1600" b="1">
                <a:solidFill>
                  <a:schemeClr val="tx2"/>
                </a:solidFill>
              </a:rPr>
              <a:t>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13579" y="3042241"/>
            <a:ext cx="4127139" cy="27853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525E93"/>
                </a:solidFill>
              </a:rPr>
              <a:t>Have you ever considered where studying Sociology can take you? </a:t>
            </a:r>
          </a:p>
          <a:p>
            <a:endParaRPr lang="en-GB" sz="2000" dirty="0">
              <a:solidFill>
                <a:schemeClr val="accent2"/>
              </a:solidFill>
              <a:cs typeface="Calibri"/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Today, we’ll be exploring some of </a:t>
            </a:r>
            <a:br>
              <a:rPr lang="en-GB" sz="2000" dirty="0"/>
            </a:br>
            <a:r>
              <a:rPr lang="en-GB" sz="2000" dirty="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</a:t>
            </a:r>
            <a:r>
              <a:rPr lang="en-GB" sz="1600" b="1" dirty="0">
                <a:solidFill>
                  <a:schemeClr val="tx2"/>
                </a:solidFill>
              </a:rPr>
              <a:t>Sociology </a:t>
            </a:r>
            <a:r>
              <a:rPr lang="en-GB" sz="1600" b="1">
                <a:solidFill>
                  <a:schemeClr val="tx2"/>
                </a:solidFill>
              </a:rPr>
              <a:t>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 dirty="0">
                <a:solidFill>
                  <a:schemeClr val="tx2"/>
                </a:solidFill>
                <a:ea typeface="+mn-lt"/>
                <a:cs typeface="+mn-lt"/>
                <a:hlinkClick r:id="rId4"/>
              </a:rPr>
              <a:t>Why study Sociology</a:t>
            </a:r>
            <a:r>
              <a:rPr lang="en-GB" sz="1100" b="1" dirty="0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GB" sz="1100" b="1" dirty="0">
              <a:solidFill>
                <a:schemeClr val="tx2"/>
              </a:solidFill>
              <a:ea typeface="+mn-lt"/>
              <a:cs typeface="+mn-lt"/>
              <a:hlinkClick r:id="rId4"/>
            </a:endParaRPr>
          </a:p>
          <a:p>
            <a:pPr algn="ctr"/>
            <a:r>
              <a:rPr lang="en-GB" sz="1100" b="1" dirty="0">
                <a:solidFill>
                  <a:schemeClr val="tx2"/>
                </a:solidFill>
                <a:ea typeface="+mn-lt"/>
                <a:cs typeface="+mn-lt"/>
              </a:rPr>
              <a:t>School of Social Sciences 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- </a:t>
            </a:r>
            <a:r>
              <a:rPr lang="en-GB" sz="1100" b="1" dirty="0">
                <a:solidFill>
                  <a:schemeClr val="tx2"/>
                </a:solidFill>
                <a:ea typeface="+mn-lt"/>
                <a:cs typeface="+mn-lt"/>
              </a:rPr>
              <a:t>Birmingham City university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323" y="2275677"/>
            <a:ext cx="2705100" cy="2306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96653" y="1672527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96652" y="3087414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525E93"/>
                </a:solidFill>
              </a:rPr>
              <a:t>Here are some example roles and careers linked to</a:t>
            </a:r>
            <a:endParaRPr lang="en-GB" sz="2500" b="1" u="sng" dirty="0">
              <a:solidFill>
                <a:srgbClr val="242523"/>
              </a:solidFill>
              <a:cs typeface="Calibri"/>
            </a:endParaRPr>
          </a:p>
          <a:p>
            <a:endParaRPr lang="en-GB" sz="2500" b="1" u="sng" dirty="0">
              <a:solidFill>
                <a:srgbClr val="525E93"/>
              </a:solidFill>
              <a:cs typeface="Calibri"/>
            </a:endParaRPr>
          </a:p>
          <a:p>
            <a:r>
              <a:rPr lang="en-GB" sz="2000" b="1" u="sng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Sociology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525E93"/>
                </a:solidFill>
              </a:rPr>
              <a:t>Social Policy Lecturer</a:t>
            </a:r>
            <a:endParaRPr lang="en-US">
              <a:solidFill>
                <a:srgbClr val="525E9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524755" y="1497310"/>
            <a:ext cx="186172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37452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525E93"/>
                </a:solidFill>
              </a:rPr>
              <a:t>Family Support Worker</a:t>
            </a:r>
            <a:endParaRPr lang="en-GB" sz="2400">
              <a:solidFill>
                <a:srgbClr val="525E93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580945" y="5854981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hlinkClick r:id="rId6"/>
              </a:rPr>
              <a:t>icould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r="12529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1" b="16771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6375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525E93"/>
                </a:solidFill>
              </a:rPr>
              <a:t>Police</a:t>
            </a:r>
            <a:r>
              <a:rPr lang="en-GB" sz="2400" dirty="0">
                <a:solidFill>
                  <a:srgbClr val="525E93"/>
                </a:solidFill>
                <a:cs typeface="Calibri"/>
              </a:rPr>
              <a:t> Officer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736850" y="4027373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 dirty="0">
              <a:solidFill>
                <a:schemeClr val="tx2"/>
              </a:solidFill>
              <a:cs typeface="Calibri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156" y="5259230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689958" y="357773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B3AED7-AA6A-4D41-A7F7-7BA045D5C0D4}"/>
              </a:ext>
            </a:extLst>
          </p:cNvPr>
          <p:cNvSpPr/>
          <p:nvPr/>
        </p:nvSpPr>
        <p:spPr>
          <a:xfrm>
            <a:off x="8568108" y="1860725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FD8B710-3E47-B543-A97F-5B5F355CA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6" b="18696"/>
          <a:stretch/>
        </p:blipFill>
        <p:spPr>
          <a:xfrm>
            <a:off x="4822432" y="-1"/>
            <a:ext cx="2705100" cy="1444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10272" y="1257355"/>
            <a:ext cx="269969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525E93"/>
                </a:solidFill>
                <a:cs typeface="Calibri"/>
              </a:rPr>
              <a:t>MP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153960" y="4672023"/>
            <a:ext cx="291728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525E93"/>
                </a:solidFill>
              </a:rPr>
              <a:t>Newspaper Journalist</a:t>
            </a:r>
            <a:endParaRPr lang="en-GB" sz="2400" dirty="0">
              <a:solidFill>
                <a:srgbClr val="525E93"/>
              </a:solidFill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525E93"/>
                </a:solidFill>
              </a:rPr>
              <a:t>Coroner's Office</a:t>
            </a:r>
            <a:endParaRPr lang="en-US">
              <a:solidFill>
                <a:srgbClr val="525E9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cs typeface="Calibri" panose="020F0502020204030204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631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3378" y="1069650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8595" y="4593645"/>
            <a:ext cx="716726" cy="673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D753C0-7B3A-BE4F-8239-875026303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b="6862"/>
          <a:stretch/>
        </p:blipFill>
        <p:spPr>
          <a:xfrm>
            <a:off x="3531514" y="4867925"/>
            <a:ext cx="2705100" cy="199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16800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6725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311004" y="1598475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162774" y="5919714"/>
            <a:ext cx="21225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endParaRPr lang="en-US" dirty="0">
              <a:solidFill>
                <a:schemeClr val="tx2"/>
              </a:solidFill>
              <a:cs typeface="Calibri" panose="020F0502020204030204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D702A-5520-DC45-F3CF-2B1624058159}"/>
              </a:ext>
            </a:extLst>
          </p:cNvPr>
          <p:cNvSpPr/>
          <p:nvPr/>
        </p:nvSpPr>
        <p:spPr>
          <a:xfrm>
            <a:off x="9311002" y="1997059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1294A4-0EB8-F161-C58B-B9592021D8CC}"/>
              </a:ext>
            </a:extLst>
          </p:cNvPr>
          <p:cNvSpPr/>
          <p:nvPr/>
        </p:nvSpPr>
        <p:spPr>
          <a:xfrm>
            <a:off x="9311003" y="2383921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811A2-494F-6474-3C45-15FFFEF2B99F}"/>
              </a:ext>
            </a:extLst>
          </p:cNvPr>
          <p:cNvSpPr txBox="1"/>
          <p:nvPr/>
        </p:nvSpPr>
        <p:spPr>
          <a:xfrm>
            <a:off x="9157039" y="5076193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cs typeface="Calibri" panose="020F0502020204030204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0B354-1861-B5C8-2558-42C24A1B0B23}"/>
              </a:ext>
            </a:extLst>
          </p:cNvPr>
          <p:cNvSpPr txBox="1"/>
          <p:nvPr/>
        </p:nvSpPr>
        <p:spPr>
          <a:xfrm>
            <a:off x="9157039" y="5486499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cs typeface="Calibri" panose="020F0502020204030204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45863-DB80-CD84-CFA5-DC1646C6E750}"/>
              </a:ext>
            </a:extLst>
          </p:cNvPr>
          <p:cNvSpPr txBox="1"/>
          <p:nvPr/>
        </p:nvSpPr>
        <p:spPr>
          <a:xfrm>
            <a:off x="196653" y="1672527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03394C-4EDD-588D-A740-8023AD200E6D}"/>
              </a:ext>
            </a:extLst>
          </p:cNvPr>
          <p:cNvSpPr txBox="1"/>
          <p:nvPr/>
        </p:nvSpPr>
        <p:spPr>
          <a:xfrm>
            <a:off x="196652" y="3087414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525E93"/>
                </a:solidFill>
              </a:rPr>
              <a:t>Here are some example roles and careers linked to</a:t>
            </a:r>
            <a:endParaRPr lang="en-GB" sz="2500" b="1" u="sng" dirty="0">
              <a:solidFill>
                <a:srgbClr val="242523"/>
              </a:solidFill>
              <a:cs typeface="Calibri"/>
            </a:endParaRPr>
          </a:p>
          <a:p>
            <a:endParaRPr lang="en-GB" sz="2500" b="1" u="sng" dirty="0">
              <a:solidFill>
                <a:srgbClr val="525E93"/>
              </a:solidFill>
              <a:cs typeface="Calibri"/>
            </a:endParaRPr>
          </a:p>
          <a:p>
            <a:r>
              <a:rPr lang="en-GB" sz="2000" b="1" u="sng" dirty="0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Sociology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947757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525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Explore careers using </a:t>
            </a:r>
            <a:r>
              <a:rPr lang="en-GB" sz="2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 dirty="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Includes: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sz="800" dirty="0">
                <a:solidFill>
                  <a:schemeClr val="bg2"/>
                </a:solidFill>
              </a:rPr>
              <a:t>  </a:t>
            </a:r>
            <a:endParaRPr lang="en-GB" sz="800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Average salary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Typical hours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Work patterns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Pathways/How to become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Essential Skills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Daily tasks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769" y="2407528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24353" y="3666739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Research Ideas: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endParaRPr lang="en-GB" sz="800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Higher education Lecturer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Police Officer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 Support Worker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MP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Newspaper Journalist</a:t>
            </a:r>
            <a:endParaRPr lang="en-GB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A3AB730-4591-02EC-B6F4-8BB91FEAD6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3193" b="65570"/>
          <a:stretch/>
        </p:blipFill>
        <p:spPr>
          <a:xfrm>
            <a:off x="0" y="4347739"/>
            <a:ext cx="12192000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330508EED1774E83FAD29B4E5B1988" ma:contentTypeVersion="15" ma:contentTypeDescription="Create a new document." ma:contentTypeScope="" ma:versionID="e3ed98a44eb6d45a9d297030ed663a7f">
  <xsd:schema xmlns:xsd="http://www.w3.org/2001/XMLSchema" xmlns:xs="http://www.w3.org/2001/XMLSchema" xmlns:p="http://schemas.microsoft.com/office/2006/metadata/properties" xmlns:ns2="a6d796ba-87e0-471c-81e6-24e32029e591" xmlns:ns3="75ca23ed-fdba-4544-8426-dc162b381dbf" targetNamespace="http://schemas.microsoft.com/office/2006/metadata/properties" ma:root="true" ma:fieldsID="2c6f531af8281732a2da1c41b62af80d" ns2:_="" ns3:_="">
    <xsd:import namespace="a6d796ba-87e0-471c-81e6-24e32029e591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n4290a1dd8ff44f2879166c2b78ea0d9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796ba-87e0-471c-81e6-24e32029e591" elementFormDefault="qualified">
    <xsd:import namespace="http://schemas.microsoft.com/office/2006/documentManagement/types"/>
    <xsd:import namespace="http://schemas.microsoft.com/office/infopath/2007/PartnerControls"/>
    <xsd:element name="n4290a1dd8ff44f2879166c2b78ea0d9" ma:index="9" nillable="true" ma:taxonomy="true" ma:internalName="n4290a1dd8ff44f2879166c2b78ea0d9" ma:taxonomyFieldName="Document_x0020_Type" ma:displayName="Document Type" ma:default="" ma:fieldId="{74290a1d-d8ff-44f2-8791-66c2b78ea0d9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64f1724-f6c2-41e0-8cf8-d9c1bee390ee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n4290a1dd8ff44f2879166c2b78ea0d9 xmlns="a6d796ba-87e0-471c-81e6-24e32029e591">
      <Terms xmlns="http://schemas.microsoft.com/office/infopath/2007/PartnerControls"/>
    </n4290a1dd8ff44f2879166c2b78ea0d9>
  </documentManagement>
</p:properties>
</file>

<file path=customXml/itemProps1.xml><?xml version="1.0" encoding="utf-8"?>
<ds:datastoreItem xmlns:ds="http://schemas.openxmlformats.org/officeDocument/2006/customXml" ds:itemID="{3C03BB9A-5B48-467B-9F35-55AB4262F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796ba-87e0-471c-81e6-24e32029e591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0b7998e6-b82a-4691-8b94-178a4ba284ea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5ca23ed-fdba-4544-8426-dc162b381dbf"/>
    <ds:schemaRef ds:uri="http://purl.org/dc/terms/"/>
    <ds:schemaRef ds:uri="a6d796ba-87e0-471c-81e6-24e32029e5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563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334</cp:revision>
  <dcterms:created xsi:type="dcterms:W3CDTF">2022-04-04T12:54:06Z</dcterms:created>
  <dcterms:modified xsi:type="dcterms:W3CDTF">2025-03-27T12:59:34Z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